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70" r:id="rId12"/>
    <p:sldId id="263" r:id="rId13"/>
    <p:sldId id="273" r:id="rId14"/>
    <p:sldId id="264" r:id="rId15"/>
    <p:sldId id="265" r:id="rId16"/>
    <p:sldId id="282" r:id="rId17"/>
    <p:sldId id="257" r:id="rId18"/>
    <p:sldId id="278" r:id="rId19"/>
    <p:sldId id="284" r:id="rId20"/>
    <p:sldId id="280" r:id="rId21"/>
    <p:sldId id="281"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9" autoAdjust="0"/>
    <p:restoredTop sz="94660"/>
  </p:normalViewPr>
  <p:slideViewPr>
    <p:cSldViewPr snapToGrid="0">
      <p:cViewPr varScale="1">
        <p:scale>
          <a:sx n="86" d="100"/>
          <a:sy n="86" d="100"/>
        </p:scale>
        <p:origin x="4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audio" Target="../media/audio1.wav"/></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Analysis (2) – Top 20 Most Active Speed Cameras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map&#10;&#10;Description automatically generated">
            <a:extLst>
              <a:ext uri="{FF2B5EF4-FFF2-40B4-BE49-F238E27FC236}">
                <a16:creationId xmlns:a16="http://schemas.microsoft.com/office/drawing/2014/main" id="{B47FC8E8-EA81-4DB9-8FCD-191CC8D3A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02" y="2509911"/>
            <a:ext cx="7955496" cy="3997637"/>
          </a:xfrm>
          <a:prstGeom prst="rect">
            <a:avLst/>
          </a:prstGeom>
        </p:spPr>
      </p:pic>
    </p:spTree>
    <p:extLst>
      <p:ext uri="{BB962C8B-B14F-4D97-AF65-F5344CB8AC3E}">
        <p14:creationId xmlns:p14="http://schemas.microsoft.com/office/powerpoint/2010/main" val="344880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endParaRPr lang="en-US" dirty="0"/>
          </a:p>
          <a:p>
            <a:pPr marL="0" indent="0">
              <a:buNone/>
            </a:pPr>
            <a:endParaRPr lang="en-US" dirty="0"/>
          </a:p>
        </p:txBody>
      </p:sp>
    </p:spTree>
    <p:extLst>
      <p:ext uri="{BB962C8B-B14F-4D97-AF65-F5344CB8AC3E}">
        <p14:creationId xmlns:p14="http://schemas.microsoft.com/office/powerpoint/2010/main" val="258057490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Discussion of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lvl="1"/>
            <a:r>
              <a:rPr lang="en-US" dirty="0"/>
              <a:t>Traffic </a:t>
            </a:r>
            <a:r>
              <a:rPr lang="en-US"/>
              <a:t>Camera Trends</a:t>
            </a:r>
          </a:p>
          <a:p>
            <a:pPr lvl="2"/>
            <a:endParaRPr lang="en-US"/>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 to compare percentage of days in different conditions to the percentage of accidents in those conditions to better understand the cause of accidents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B75B2-8CB9-4CDD-921A-C71E3A3A85CE}"/>
              </a:ext>
            </a:extLst>
          </p:cNvPr>
          <p:cNvSpPr>
            <a:spLocks noGrp="1"/>
          </p:cNvSpPr>
          <p:nvPr>
            <p:ph idx="1"/>
          </p:nvPr>
        </p:nvSpPr>
        <p:spPr>
          <a:xfrm>
            <a:off x="1709410" y="377202"/>
            <a:ext cx="5965647" cy="6103595"/>
          </a:xfrm>
        </p:spPr>
        <p:txBody>
          <a:bodyPr>
            <a:normAutofit/>
          </a:bodyPr>
          <a:lstStyle/>
          <a:p>
            <a:pPr marL="0" indent="0">
              <a:buNone/>
            </a:pPr>
            <a:r>
              <a:rPr lang="en-US" dirty="0"/>
              <a:t>Task: (Red Light Traffic Cam Data)</a:t>
            </a:r>
            <a:endParaRPr lang="en-US" dirty="0">
              <a:solidFill>
                <a:schemeClr val="accent1"/>
              </a:solidFill>
            </a:endParaRPr>
          </a:p>
          <a:p>
            <a:pPr marL="1028700" lvl="1" indent="-571500">
              <a:buClr>
                <a:schemeClr val="accent1"/>
              </a:buClr>
              <a:buFont typeface="+mj-lt"/>
              <a:buAutoNum type="romanUcPeriod"/>
            </a:pPr>
            <a:r>
              <a:rPr lang="en-US" dirty="0"/>
              <a:t>Analyze </a:t>
            </a:r>
          </a:p>
          <a:p>
            <a:pPr marL="1028700" lvl="1" indent="-571500">
              <a:buClr>
                <a:schemeClr val="accent1"/>
              </a:buClr>
              <a:buFont typeface="+mj-lt"/>
              <a:buAutoNum type="romanUcPeriod"/>
            </a:pPr>
            <a:r>
              <a:rPr lang="en-US" dirty="0"/>
              <a:t>Discover trends</a:t>
            </a:r>
          </a:p>
          <a:p>
            <a:pPr marL="1028700" lvl="1" indent="-571500">
              <a:buClr>
                <a:schemeClr val="accent1"/>
              </a:buClr>
              <a:buFont typeface="+mj-lt"/>
              <a:buAutoNum type="romanUcPeriod"/>
            </a:pPr>
            <a:r>
              <a:rPr lang="en-US" dirty="0"/>
              <a:t>Visualize</a:t>
            </a:r>
          </a:p>
          <a:p>
            <a:pPr marL="457200" lvl="1" indent="0">
              <a:buClr>
                <a:schemeClr val="accent1"/>
              </a:buCl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With high hope of finding causality and a possible solution. </a:t>
            </a:r>
          </a:p>
          <a:p>
            <a:pPr marL="0" indent="0">
              <a:buNone/>
            </a:pPr>
            <a:endParaRPr lang="en-US" dirty="0"/>
          </a:p>
          <a:p>
            <a:pPr marL="0" indent="0">
              <a:buNone/>
            </a:pPr>
            <a:r>
              <a:rPr lang="en-US" dirty="0"/>
              <a:t>That’s were the rideshare data came in.</a:t>
            </a:r>
          </a:p>
          <a:p>
            <a:endParaRPr lang="en-US" dirty="0"/>
          </a:p>
        </p:txBody>
      </p:sp>
      <p:pic>
        <p:nvPicPr>
          <p:cNvPr id="1026" name="Picture 2" descr="Image result for analysis">
            <a:extLst>
              <a:ext uri="{FF2B5EF4-FFF2-40B4-BE49-F238E27FC236}">
                <a16:creationId xmlns:a16="http://schemas.microsoft.com/office/drawing/2014/main" id="{A0CECCBA-8148-4696-9C29-5F074B208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394" y="964436"/>
            <a:ext cx="6499370" cy="6065519"/>
          </a:xfrm>
          <a:prstGeom prst="rect">
            <a:avLst/>
          </a:prstGeom>
          <a:noFill/>
          <a:extLst>
            <a:ext uri="{909E8E84-426E-40DD-AFC4-6F175D3DCCD1}">
              <a14:hiddenFill xmlns:a14="http://schemas.microsoft.com/office/drawing/2010/main">
                <a:solidFill>
                  <a:srgbClr val="FFFFFF"/>
                </a:solidFill>
              </a14:hiddenFill>
            </a:ext>
          </a:extLst>
        </p:spPr>
      </p:pic>
      <p:sp>
        <p:nvSpPr>
          <p:cNvPr id="2" name="Action Button: Go Forward or Next 1">
            <a:hlinkClick r:id="" action="ppaction://hlinkshowjump?jump=nextslide" highlightClick="1">
              <a:snd r:embed="rId3" name="click.wav"/>
            </a:hlinkClick>
            <a:extLst>
              <a:ext uri="{FF2B5EF4-FFF2-40B4-BE49-F238E27FC236}">
                <a16:creationId xmlns:a16="http://schemas.microsoft.com/office/drawing/2014/main" id="{84BECBD5-6A7D-4BA4-BDBD-F50701F0E819}"/>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1262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riting implement, stationary, pencil, indoor&#10;&#10;Description automatically generated">
            <a:extLst>
              <a:ext uri="{FF2B5EF4-FFF2-40B4-BE49-F238E27FC236}">
                <a16:creationId xmlns:a16="http://schemas.microsoft.com/office/drawing/2014/main" id="{E6DF3846-619A-4EBB-9C05-161FB24AC518}"/>
              </a:ext>
            </a:extLst>
          </p:cNvPr>
          <p:cNvPicPr>
            <a:picLocks noChangeAspect="1"/>
          </p:cNvPicPr>
          <p:nvPr/>
        </p:nvPicPr>
        <p:blipFill rotWithShape="1">
          <a:blip r:embed="rId2">
            <a:extLst>
              <a:ext uri="{28A0092B-C50C-407E-A947-70E740481C1C}">
                <a14:useLocalDpi xmlns:a14="http://schemas.microsoft.com/office/drawing/2010/main" val="0"/>
              </a:ext>
            </a:extLst>
          </a:blip>
          <a:srcRect b="6200"/>
          <a:stretch/>
        </p:blipFill>
        <p:spPr>
          <a:xfrm>
            <a:off x="0" y="1061039"/>
            <a:ext cx="12192000" cy="5796961"/>
          </a:xfrm>
          <a:prstGeom prst="rect">
            <a:avLst/>
          </a:prstGeom>
        </p:spPr>
      </p:pic>
      <p:sp>
        <p:nvSpPr>
          <p:cNvPr id="9" name="Title 1">
            <a:extLst>
              <a:ext uri="{FF2B5EF4-FFF2-40B4-BE49-F238E27FC236}">
                <a16:creationId xmlns:a16="http://schemas.microsoft.com/office/drawing/2014/main" id="{B6393F6A-27C8-4F43-9978-A31AA0FC88D9}"/>
              </a:ext>
            </a:extLst>
          </p:cNvPr>
          <p:cNvSpPr txBox="1">
            <a:spLocks/>
          </p:cNvSpPr>
          <p:nvPr/>
        </p:nvSpPr>
        <p:spPr>
          <a:xfrm>
            <a:off x="295863" y="495867"/>
            <a:ext cx="11079637" cy="7437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Red Light Camera Violation Growth (2014-2018) </a:t>
            </a:r>
          </a:p>
          <a:p>
            <a:pPr algn="ctr"/>
            <a:r>
              <a:rPr lang="en-US" sz="3600" dirty="0"/>
              <a:t>Per Cam(Top 20)</a:t>
            </a:r>
          </a:p>
        </p:txBody>
      </p:sp>
      <p:pic>
        <p:nvPicPr>
          <p:cNvPr id="4" name="Graphic 3" descr="Bar graph with upward trend">
            <a:extLst>
              <a:ext uri="{FF2B5EF4-FFF2-40B4-BE49-F238E27FC236}">
                <a16:creationId xmlns:a16="http://schemas.microsoft.com/office/drawing/2014/main" id="{0E572667-4A75-4B2A-A79E-52E8D2A3C8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6456" y="146639"/>
            <a:ext cx="914400" cy="914400"/>
          </a:xfrm>
          <a:prstGeom prst="rect">
            <a:avLst/>
          </a:prstGeom>
        </p:spPr>
      </p:pic>
      <p:sp>
        <p:nvSpPr>
          <p:cNvPr id="6" name="Action Button: Go Forward or Next 5">
            <a:hlinkClick r:id="" action="ppaction://hlinkshowjump?jump=nextslide" highlightClick="1">
              <a:snd r:embed="rId5" name="click.wav"/>
            </a:hlinkClick>
            <a:extLst>
              <a:ext uri="{FF2B5EF4-FFF2-40B4-BE49-F238E27FC236}">
                <a16:creationId xmlns:a16="http://schemas.microsoft.com/office/drawing/2014/main" id="{899622EC-8DCC-4334-BD76-569C05702C11}"/>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5094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encil, writing implement, stationary&#10;&#10;Description automatically generated">
            <a:extLst>
              <a:ext uri="{FF2B5EF4-FFF2-40B4-BE49-F238E27FC236}">
                <a16:creationId xmlns:a16="http://schemas.microsoft.com/office/drawing/2014/main" id="{9FAED110-CD96-4461-A758-4D85B7CB61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779"/>
          <a:stretch/>
        </p:blipFill>
        <p:spPr>
          <a:xfrm>
            <a:off x="0" y="1102936"/>
            <a:ext cx="12192000" cy="5755064"/>
          </a:xfrm>
        </p:spPr>
      </p:pic>
      <p:sp>
        <p:nvSpPr>
          <p:cNvPr id="6" name="Title 1">
            <a:extLst>
              <a:ext uri="{FF2B5EF4-FFF2-40B4-BE49-F238E27FC236}">
                <a16:creationId xmlns:a16="http://schemas.microsoft.com/office/drawing/2014/main" id="{51395AC4-D1AE-4837-BAF7-412E58714E61}"/>
              </a:ext>
            </a:extLst>
          </p:cNvPr>
          <p:cNvSpPr txBox="1">
            <a:spLocks/>
          </p:cNvSpPr>
          <p:nvPr/>
        </p:nvSpPr>
        <p:spPr>
          <a:xfrm>
            <a:off x="661804" y="-18379"/>
            <a:ext cx="11294522" cy="1257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Rideshare Ride Count Growth (2015-2018) Per Month </a:t>
            </a:r>
          </a:p>
        </p:txBody>
      </p:sp>
      <p:pic>
        <p:nvPicPr>
          <p:cNvPr id="3" name="Graphic 2" descr="Bar graph with upward trend">
            <a:extLst>
              <a:ext uri="{FF2B5EF4-FFF2-40B4-BE49-F238E27FC236}">
                <a16:creationId xmlns:a16="http://schemas.microsoft.com/office/drawing/2014/main" id="{CE3BE7A2-33BD-4A17-8E2A-ADB6341CE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5797" y="153071"/>
            <a:ext cx="914400" cy="914400"/>
          </a:xfrm>
          <a:prstGeom prst="rect">
            <a:avLst/>
          </a:prstGeom>
        </p:spPr>
      </p:pic>
      <p:sp>
        <p:nvSpPr>
          <p:cNvPr id="8" name="Action Button: Go Forward or Next 7">
            <a:hlinkClick r:id="" action="ppaction://hlinkshowjump?jump=nextslide" highlightClick="1">
              <a:snd r:embed="rId5" name="click.wav"/>
            </a:hlinkClick>
            <a:extLst>
              <a:ext uri="{FF2B5EF4-FFF2-40B4-BE49-F238E27FC236}">
                <a16:creationId xmlns:a16="http://schemas.microsoft.com/office/drawing/2014/main" id="{5CE3096F-56E3-410D-AC69-84C6F767345A}"/>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711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8CA24017-4985-41C9-A833-CDE243FBB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71" y="1504708"/>
            <a:ext cx="5240444" cy="52404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4B25510-D4C4-4410-955A-C07BCF3A4BBD}"/>
              </a:ext>
            </a:extLst>
          </p:cNvPr>
          <p:cNvPicPr>
            <a:picLocks noChangeAspect="1"/>
          </p:cNvPicPr>
          <p:nvPr/>
        </p:nvPicPr>
        <p:blipFill rotWithShape="1">
          <a:blip r:embed="rId3">
            <a:extLst>
              <a:ext uri="{28A0092B-C50C-407E-A947-70E740481C1C}">
                <a14:useLocalDpi xmlns:a14="http://schemas.microsoft.com/office/drawing/2010/main" val="0"/>
              </a:ext>
            </a:extLst>
          </a:blip>
          <a:srcRect l="1619"/>
          <a:stretch/>
        </p:blipFill>
        <p:spPr>
          <a:xfrm>
            <a:off x="6358476" y="1504708"/>
            <a:ext cx="5155563" cy="5008953"/>
          </a:xfrm>
          <a:prstGeom prst="rect">
            <a:avLst/>
          </a:prstGeom>
        </p:spPr>
      </p:pic>
      <p:sp>
        <p:nvSpPr>
          <p:cNvPr id="14" name="Title 1">
            <a:extLst>
              <a:ext uri="{FF2B5EF4-FFF2-40B4-BE49-F238E27FC236}">
                <a16:creationId xmlns:a16="http://schemas.microsoft.com/office/drawing/2014/main" id="{81DCEEF1-F05E-44DD-BDE8-7CE2C27FA63B}"/>
              </a:ext>
            </a:extLst>
          </p:cNvPr>
          <p:cNvSpPr txBox="1">
            <a:spLocks/>
          </p:cNvSpPr>
          <p:nvPr/>
        </p:nvSpPr>
        <p:spPr>
          <a:xfrm>
            <a:off x="6479296" y="760995"/>
            <a:ext cx="4917826" cy="74371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Ride Share Count Growth </a:t>
            </a:r>
          </a:p>
          <a:p>
            <a:pPr algn="ctr"/>
            <a:r>
              <a:rPr lang="en-US" dirty="0"/>
              <a:t>(2015-2018) </a:t>
            </a:r>
          </a:p>
        </p:txBody>
      </p:sp>
      <p:sp>
        <p:nvSpPr>
          <p:cNvPr id="15" name="Title 1">
            <a:extLst>
              <a:ext uri="{FF2B5EF4-FFF2-40B4-BE49-F238E27FC236}">
                <a16:creationId xmlns:a16="http://schemas.microsoft.com/office/drawing/2014/main" id="{372DFF0D-DE23-4A2C-BB8A-E9FB84DB1BBE}"/>
              </a:ext>
            </a:extLst>
          </p:cNvPr>
          <p:cNvSpPr txBox="1">
            <a:spLocks/>
          </p:cNvSpPr>
          <p:nvPr/>
        </p:nvSpPr>
        <p:spPr>
          <a:xfrm>
            <a:off x="794880" y="760995"/>
            <a:ext cx="4917826" cy="74371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Red Light Camera Violation Growth (2014-2018) </a:t>
            </a:r>
          </a:p>
        </p:txBody>
      </p:sp>
      <p:sp>
        <p:nvSpPr>
          <p:cNvPr id="7" name="Action Button: Go Forward or Next 6">
            <a:hlinkClick r:id="" action="ppaction://hlinkshowjump?jump=nextslide" highlightClick="1">
              <a:snd r:embed="rId4" name="click.wav"/>
            </a:hlinkClick>
            <a:extLst>
              <a:ext uri="{FF2B5EF4-FFF2-40B4-BE49-F238E27FC236}">
                <a16:creationId xmlns:a16="http://schemas.microsoft.com/office/drawing/2014/main" id="{1EC8C426-E97A-4DB2-B9DA-950FF858B6D2}"/>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799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D3208-14A4-4438-9354-38AB68AE1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311" y="2613306"/>
            <a:ext cx="5486411" cy="3657607"/>
          </a:xfrm>
          <a:prstGeom prst="rect">
            <a:avLst/>
          </a:prstGeom>
        </p:spPr>
      </p:pic>
      <p:pic>
        <p:nvPicPr>
          <p:cNvPr id="11" name="Picture 10">
            <a:extLst>
              <a:ext uri="{FF2B5EF4-FFF2-40B4-BE49-F238E27FC236}">
                <a16:creationId xmlns:a16="http://schemas.microsoft.com/office/drawing/2014/main" id="{0DC70510-4050-440E-8DF6-9423AFB6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4" y="2480906"/>
            <a:ext cx="5486411" cy="3657607"/>
          </a:xfrm>
          <a:prstGeom prst="rect">
            <a:avLst/>
          </a:prstGeom>
        </p:spPr>
      </p:pic>
      <p:sp>
        <p:nvSpPr>
          <p:cNvPr id="13" name="Title 1">
            <a:extLst>
              <a:ext uri="{FF2B5EF4-FFF2-40B4-BE49-F238E27FC236}">
                <a16:creationId xmlns:a16="http://schemas.microsoft.com/office/drawing/2014/main" id="{4D29AB82-8B4A-454C-9D9D-EB0347745AFD}"/>
              </a:ext>
            </a:extLst>
          </p:cNvPr>
          <p:cNvSpPr txBox="1">
            <a:spLocks/>
          </p:cNvSpPr>
          <p:nvPr/>
        </p:nvSpPr>
        <p:spPr>
          <a:xfrm>
            <a:off x="6640603" y="843336"/>
            <a:ext cx="4917826" cy="74371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Red Light Camera Violation Growth (2014-2018) </a:t>
            </a:r>
          </a:p>
        </p:txBody>
      </p:sp>
      <p:sp>
        <p:nvSpPr>
          <p:cNvPr id="14" name="Title 1">
            <a:extLst>
              <a:ext uri="{FF2B5EF4-FFF2-40B4-BE49-F238E27FC236}">
                <a16:creationId xmlns:a16="http://schemas.microsoft.com/office/drawing/2014/main" id="{AB37A26A-E8F4-429D-8607-4C5C4E49F835}"/>
              </a:ext>
            </a:extLst>
          </p:cNvPr>
          <p:cNvSpPr txBox="1">
            <a:spLocks/>
          </p:cNvSpPr>
          <p:nvPr/>
        </p:nvSpPr>
        <p:spPr>
          <a:xfrm>
            <a:off x="480906" y="843337"/>
            <a:ext cx="4917826" cy="74371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Ride Share Count Growth </a:t>
            </a:r>
          </a:p>
          <a:p>
            <a:pPr algn="ctr"/>
            <a:r>
              <a:rPr lang="en-US" dirty="0"/>
              <a:t>(2015-2018) </a:t>
            </a:r>
          </a:p>
        </p:txBody>
      </p:sp>
      <p:pic>
        <p:nvPicPr>
          <p:cNvPr id="19" name="Graphic 18" descr="Pie chart">
            <a:extLst>
              <a:ext uri="{FF2B5EF4-FFF2-40B4-BE49-F238E27FC236}">
                <a16:creationId xmlns:a16="http://schemas.microsoft.com/office/drawing/2014/main" id="{9BCE5793-CE01-46C0-A2D8-63994AC70A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1250" y="2027379"/>
            <a:ext cx="675329" cy="675329"/>
          </a:xfrm>
          <a:prstGeom prst="rect">
            <a:avLst/>
          </a:prstGeom>
        </p:spPr>
      </p:pic>
      <p:pic>
        <p:nvPicPr>
          <p:cNvPr id="20" name="Graphic 19" descr="Pie chart">
            <a:extLst>
              <a:ext uri="{FF2B5EF4-FFF2-40B4-BE49-F238E27FC236}">
                <a16:creationId xmlns:a16="http://schemas.microsoft.com/office/drawing/2014/main" id="{7240E4B7-4919-4E30-91D8-E3F977E4C9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421" y="1937977"/>
            <a:ext cx="675329" cy="675329"/>
          </a:xfrm>
          <a:prstGeom prst="rect">
            <a:avLst/>
          </a:prstGeom>
        </p:spPr>
      </p:pic>
      <p:sp>
        <p:nvSpPr>
          <p:cNvPr id="23" name="Rectangle 22">
            <a:extLst>
              <a:ext uri="{FF2B5EF4-FFF2-40B4-BE49-F238E27FC236}">
                <a16:creationId xmlns:a16="http://schemas.microsoft.com/office/drawing/2014/main" id="{2E4C49DD-2DE4-489C-B661-89B3FAD6747A}"/>
              </a:ext>
            </a:extLst>
          </p:cNvPr>
          <p:cNvSpPr/>
          <p:nvPr/>
        </p:nvSpPr>
        <p:spPr>
          <a:xfrm>
            <a:off x="6025909" y="2224862"/>
            <a:ext cx="140182" cy="4169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381857-6D9A-4AAA-A1BD-5E0454060429}"/>
              </a:ext>
            </a:extLst>
          </p:cNvPr>
          <p:cNvSpPr/>
          <p:nvPr/>
        </p:nvSpPr>
        <p:spPr>
          <a:xfrm rot="5400000">
            <a:off x="3883330" y="210104"/>
            <a:ext cx="140182" cy="4169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0E550AC-466F-43D8-9B56-B2016B78F37B}"/>
              </a:ext>
            </a:extLst>
          </p:cNvPr>
          <p:cNvSpPr/>
          <p:nvPr/>
        </p:nvSpPr>
        <p:spPr>
          <a:xfrm rot="5400000">
            <a:off x="8180850" y="210104"/>
            <a:ext cx="140182" cy="4169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E992F5-DD4B-4563-BB3A-A97A47A994A0}"/>
              </a:ext>
            </a:extLst>
          </p:cNvPr>
          <p:cNvSpPr/>
          <p:nvPr/>
        </p:nvSpPr>
        <p:spPr>
          <a:xfrm rot="5400000">
            <a:off x="392967" y="1820413"/>
            <a:ext cx="140181" cy="9490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F3C640-BF01-4BA8-BE17-F59B484EBC28}"/>
              </a:ext>
            </a:extLst>
          </p:cNvPr>
          <p:cNvSpPr/>
          <p:nvPr/>
        </p:nvSpPr>
        <p:spPr>
          <a:xfrm rot="5400000">
            <a:off x="11646489" y="1820412"/>
            <a:ext cx="140181" cy="9490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ction Button: Go Forward or Next 15">
            <a:hlinkClick r:id="" action="ppaction://hlinkshowjump?jump=nextslide" highlightClick="1">
              <a:snd r:embed="rId6" name="click.wav"/>
            </a:hlinkClick>
            <a:extLst>
              <a:ext uri="{FF2B5EF4-FFF2-40B4-BE49-F238E27FC236}">
                <a16:creationId xmlns:a16="http://schemas.microsoft.com/office/drawing/2014/main" id="{54CFA0F5-B258-4B80-B0BC-DD01ECFBABCC}"/>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9545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E3F21-1FE2-4482-9C9E-8E31EABF8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622" y="551786"/>
            <a:ext cx="3019508" cy="2800350"/>
          </a:xfrm>
          <a:prstGeom prst="rect">
            <a:avLst/>
          </a:prstGeom>
        </p:spPr>
      </p:pic>
      <p:pic>
        <p:nvPicPr>
          <p:cNvPr id="7" name="Picture 6">
            <a:extLst>
              <a:ext uri="{FF2B5EF4-FFF2-40B4-BE49-F238E27FC236}">
                <a16:creationId xmlns:a16="http://schemas.microsoft.com/office/drawing/2014/main" id="{BC7E0331-6F46-43B1-9BC0-5BE3BE89A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738" y="551786"/>
            <a:ext cx="3019508" cy="2800350"/>
          </a:xfrm>
          <a:prstGeom prst="rect">
            <a:avLst/>
          </a:prstGeom>
        </p:spPr>
      </p:pic>
      <p:pic>
        <p:nvPicPr>
          <p:cNvPr id="9" name="Picture 8">
            <a:extLst>
              <a:ext uri="{FF2B5EF4-FFF2-40B4-BE49-F238E27FC236}">
                <a16:creationId xmlns:a16="http://schemas.microsoft.com/office/drawing/2014/main" id="{8691B855-E713-42E7-9ADA-51B1C00C0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91" y="3952878"/>
            <a:ext cx="3019507" cy="2800349"/>
          </a:xfrm>
          <a:prstGeom prst="rect">
            <a:avLst/>
          </a:prstGeom>
        </p:spPr>
      </p:pic>
      <p:pic>
        <p:nvPicPr>
          <p:cNvPr id="11" name="Picture 10">
            <a:extLst>
              <a:ext uri="{FF2B5EF4-FFF2-40B4-BE49-F238E27FC236}">
                <a16:creationId xmlns:a16="http://schemas.microsoft.com/office/drawing/2014/main" id="{6AFC7054-FF28-4D1A-BB89-BF20CA252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7554" y="3952877"/>
            <a:ext cx="3019508" cy="2800350"/>
          </a:xfrm>
          <a:prstGeom prst="rect">
            <a:avLst/>
          </a:prstGeom>
        </p:spPr>
      </p:pic>
      <p:pic>
        <p:nvPicPr>
          <p:cNvPr id="13" name="Picture 12">
            <a:extLst>
              <a:ext uri="{FF2B5EF4-FFF2-40B4-BE49-F238E27FC236}">
                <a16:creationId xmlns:a16="http://schemas.microsoft.com/office/drawing/2014/main" id="{BE8727E4-EB4C-4001-93AF-98C5FD74AD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1622" y="3952877"/>
            <a:ext cx="3019508" cy="2800350"/>
          </a:xfrm>
          <a:prstGeom prst="rect">
            <a:avLst/>
          </a:prstGeom>
        </p:spPr>
      </p:pic>
      <p:sp>
        <p:nvSpPr>
          <p:cNvPr id="14" name="TextBox 13">
            <a:extLst>
              <a:ext uri="{FF2B5EF4-FFF2-40B4-BE49-F238E27FC236}">
                <a16:creationId xmlns:a16="http://schemas.microsoft.com/office/drawing/2014/main" id="{405B8A9E-6B87-46E4-AD96-3B87F013B09D}"/>
              </a:ext>
            </a:extLst>
          </p:cNvPr>
          <p:cNvSpPr txBox="1"/>
          <p:nvPr/>
        </p:nvSpPr>
        <p:spPr>
          <a:xfrm>
            <a:off x="0" y="953865"/>
            <a:ext cx="3395945" cy="954107"/>
          </a:xfrm>
          <a:prstGeom prst="rect">
            <a:avLst/>
          </a:prstGeom>
          <a:noFill/>
        </p:spPr>
        <p:txBody>
          <a:bodyPr wrap="square" rtlCol="0">
            <a:spAutoFit/>
          </a:bodyPr>
          <a:lstStyle/>
          <a:p>
            <a:pPr algn="ctr"/>
            <a:r>
              <a:rPr lang="en-US" sz="2800" dirty="0"/>
              <a:t>RLC  Behavior </a:t>
            </a:r>
          </a:p>
          <a:p>
            <a:pPr algn="ctr"/>
            <a:r>
              <a:rPr lang="en-US" sz="2800" dirty="0"/>
              <a:t>2014-2018</a:t>
            </a:r>
          </a:p>
        </p:txBody>
      </p:sp>
      <p:sp>
        <p:nvSpPr>
          <p:cNvPr id="15" name="TextBox 14">
            <a:extLst>
              <a:ext uri="{FF2B5EF4-FFF2-40B4-BE49-F238E27FC236}">
                <a16:creationId xmlns:a16="http://schemas.microsoft.com/office/drawing/2014/main" id="{D19E15C8-F6CB-4735-A4FE-9B7B7464504C}"/>
              </a:ext>
            </a:extLst>
          </p:cNvPr>
          <p:cNvSpPr txBox="1"/>
          <p:nvPr/>
        </p:nvSpPr>
        <p:spPr>
          <a:xfrm>
            <a:off x="5540045" y="66750"/>
            <a:ext cx="1111907" cy="369332"/>
          </a:xfrm>
          <a:prstGeom prst="rect">
            <a:avLst/>
          </a:prstGeom>
          <a:noFill/>
        </p:spPr>
        <p:txBody>
          <a:bodyPr wrap="none" rtlCol="0">
            <a:spAutoFit/>
          </a:bodyPr>
          <a:lstStyle/>
          <a:p>
            <a:r>
              <a:rPr lang="en-US" dirty="0"/>
              <a:t>RLC_2014</a:t>
            </a:r>
          </a:p>
        </p:txBody>
      </p:sp>
      <p:sp>
        <p:nvSpPr>
          <p:cNvPr id="16" name="TextBox 15">
            <a:extLst>
              <a:ext uri="{FF2B5EF4-FFF2-40B4-BE49-F238E27FC236}">
                <a16:creationId xmlns:a16="http://schemas.microsoft.com/office/drawing/2014/main" id="{803C711D-9BAE-4908-971F-07495B1F2081}"/>
              </a:ext>
            </a:extLst>
          </p:cNvPr>
          <p:cNvSpPr txBox="1"/>
          <p:nvPr/>
        </p:nvSpPr>
        <p:spPr>
          <a:xfrm>
            <a:off x="9640601" y="66750"/>
            <a:ext cx="1111907" cy="369332"/>
          </a:xfrm>
          <a:prstGeom prst="rect">
            <a:avLst/>
          </a:prstGeom>
          <a:noFill/>
        </p:spPr>
        <p:txBody>
          <a:bodyPr wrap="none" rtlCol="0">
            <a:spAutoFit/>
          </a:bodyPr>
          <a:lstStyle/>
          <a:p>
            <a:r>
              <a:rPr lang="en-US" dirty="0"/>
              <a:t>RLC_2015</a:t>
            </a:r>
          </a:p>
        </p:txBody>
      </p:sp>
      <p:sp>
        <p:nvSpPr>
          <p:cNvPr id="17" name="TextBox 16">
            <a:extLst>
              <a:ext uri="{FF2B5EF4-FFF2-40B4-BE49-F238E27FC236}">
                <a16:creationId xmlns:a16="http://schemas.microsoft.com/office/drawing/2014/main" id="{454BD670-B628-42C5-94F0-0B14B3C49A49}"/>
              </a:ext>
            </a:extLst>
          </p:cNvPr>
          <p:cNvSpPr txBox="1"/>
          <p:nvPr/>
        </p:nvSpPr>
        <p:spPr>
          <a:xfrm>
            <a:off x="1439492" y="3504105"/>
            <a:ext cx="1111907" cy="369332"/>
          </a:xfrm>
          <a:prstGeom prst="rect">
            <a:avLst/>
          </a:prstGeom>
          <a:noFill/>
        </p:spPr>
        <p:txBody>
          <a:bodyPr wrap="none" rtlCol="0">
            <a:spAutoFit/>
          </a:bodyPr>
          <a:lstStyle/>
          <a:p>
            <a:r>
              <a:rPr lang="en-US" dirty="0"/>
              <a:t>RLC_2016</a:t>
            </a:r>
          </a:p>
        </p:txBody>
      </p:sp>
      <p:sp>
        <p:nvSpPr>
          <p:cNvPr id="18" name="TextBox 17">
            <a:extLst>
              <a:ext uri="{FF2B5EF4-FFF2-40B4-BE49-F238E27FC236}">
                <a16:creationId xmlns:a16="http://schemas.microsoft.com/office/drawing/2014/main" id="{D8D77C0B-BAA6-4933-B598-B417DADBE83F}"/>
              </a:ext>
            </a:extLst>
          </p:cNvPr>
          <p:cNvSpPr txBox="1"/>
          <p:nvPr/>
        </p:nvSpPr>
        <p:spPr>
          <a:xfrm>
            <a:off x="5435422" y="3504105"/>
            <a:ext cx="1111907" cy="369332"/>
          </a:xfrm>
          <a:prstGeom prst="rect">
            <a:avLst/>
          </a:prstGeom>
          <a:noFill/>
        </p:spPr>
        <p:txBody>
          <a:bodyPr wrap="none" rtlCol="0">
            <a:spAutoFit/>
          </a:bodyPr>
          <a:lstStyle/>
          <a:p>
            <a:r>
              <a:rPr lang="en-US" dirty="0"/>
              <a:t>RLC_2017</a:t>
            </a:r>
          </a:p>
        </p:txBody>
      </p:sp>
      <p:sp>
        <p:nvSpPr>
          <p:cNvPr id="19" name="TextBox 18">
            <a:extLst>
              <a:ext uri="{FF2B5EF4-FFF2-40B4-BE49-F238E27FC236}">
                <a16:creationId xmlns:a16="http://schemas.microsoft.com/office/drawing/2014/main" id="{ACC2F7EA-F859-44BC-8CB8-70EB284B42CC}"/>
              </a:ext>
            </a:extLst>
          </p:cNvPr>
          <p:cNvSpPr txBox="1"/>
          <p:nvPr/>
        </p:nvSpPr>
        <p:spPr>
          <a:xfrm>
            <a:off x="9640601" y="3505864"/>
            <a:ext cx="1111907" cy="369332"/>
          </a:xfrm>
          <a:prstGeom prst="rect">
            <a:avLst/>
          </a:prstGeom>
          <a:noFill/>
        </p:spPr>
        <p:txBody>
          <a:bodyPr wrap="none" rtlCol="0">
            <a:spAutoFit/>
          </a:bodyPr>
          <a:lstStyle/>
          <a:p>
            <a:r>
              <a:rPr lang="en-US" dirty="0"/>
              <a:t>RLC_2018</a:t>
            </a:r>
          </a:p>
        </p:txBody>
      </p:sp>
      <p:pic>
        <p:nvPicPr>
          <p:cNvPr id="21" name="Graphic 20" descr="North America">
            <a:extLst>
              <a:ext uri="{FF2B5EF4-FFF2-40B4-BE49-F238E27FC236}">
                <a16:creationId xmlns:a16="http://schemas.microsoft.com/office/drawing/2014/main" id="{59C61F89-1E8E-42CB-976A-2729BF5788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24343" y="1037561"/>
            <a:ext cx="914400" cy="914400"/>
          </a:xfrm>
          <a:prstGeom prst="rect">
            <a:avLst/>
          </a:prstGeom>
        </p:spPr>
      </p:pic>
      <p:sp>
        <p:nvSpPr>
          <p:cNvPr id="23" name="Action Button: Go Forward or Next 22">
            <a:hlinkClick r:id="" action="ppaction://hlinkshowjump?jump=nextslide" highlightClick="1">
              <a:snd r:embed="rId9" name="click.wav"/>
            </a:hlinkClick>
            <a:extLst>
              <a:ext uri="{FF2B5EF4-FFF2-40B4-BE49-F238E27FC236}">
                <a16:creationId xmlns:a16="http://schemas.microsoft.com/office/drawing/2014/main" id="{BB42855C-7AE1-4884-8D77-B39968D2685E}"/>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3814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03E4CA1-1CA8-47DD-8EE6-733F65BE4B44}"/>
              </a:ext>
            </a:extLst>
          </p:cNvPr>
          <p:cNvSpPr txBox="1">
            <a:spLocks/>
          </p:cNvSpPr>
          <p:nvPr/>
        </p:nvSpPr>
        <p:spPr>
          <a:xfrm>
            <a:off x="6455033" y="25247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Findings From Study</a:t>
            </a:r>
            <a:endParaRPr lang="en-US" dirty="0">
              <a:solidFill>
                <a:schemeClr val="accent1"/>
              </a:solidFill>
            </a:endParaRPr>
          </a:p>
          <a:p>
            <a:pPr marL="1028700" lvl="1" indent="-571500">
              <a:buClr>
                <a:schemeClr val="accent1"/>
              </a:buClr>
              <a:buFont typeface="+mj-lt"/>
              <a:buAutoNum type="romanUcPeriod"/>
            </a:pPr>
            <a:r>
              <a:rPr lang="en-US" dirty="0"/>
              <a:t>From 2014 to 2016 the amount of red-light camera violations have tripled.</a:t>
            </a:r>
          </a:p>
          <a:p>
            <a:pPr marL="1028700" lvl="1" indent="-571500">
              <a:buClr>
                <a:schemeClr val="accent1"/>
              </a:buClr>
              <a:buFont typeface="+mj-lt"/>
              <a:buAutoNum type="romanUcPeriod"/>
            </a:pPr>
            <a:r>
              <a:rPr lang="en-US" dirty="0"/>
              <a:t>From 2014 to 2017 the amount of rideshare rides have grown an astonishing 600%.</a:t>
            </a:r>
          </a:p>
          <a:p>
            <a:pPr marL="0" indent="0">
              <a:buNone/>
            </a:pPr>
            <a:endParaRPr lang="en-US" dirty="0"/>
          </a:p>
        </p:txBody>
      </p:sp>
      <p:sp>
        <p:nvSpPr>
          <p:cNvPr id="5" name="Content Placeholder 2">
            <a:extLst>
              <a:ext uri="{FF2B5EF4-FFF2-40B4-BE49-F238E27FC236}">
                <a16:creationId xmlns:a16="http://schemas.microsoft.com/office/drawing/2014/main" id="{23E4ADC5-BA04-4E7E-8768-48E8B6A61B61}"/>
              </a:ext>
            </a:extLst>
          </p:cNvPr>
          <p:cNvSpPr txBox="1">
            <a:spLocks/>
          </p:cNvSpPr>
          <p:nvPr/>
        </p:nvSpPr>
        <p:spPr>
          <a:xfrm>
            <a:off x="6455033" y="296016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Possible Solutions</a:t>
            </a:r>
            <a:endParaRPr lang="en-US" dirty="0">
              <a:solidFill>
                <a:schemeClr val="accent1"/>
              </a:solidFill>
            </a:endParaRPr>
          </a:p>
          <a:p>
            <a:pPr marL="1028700" lvl="1" indent="-571500">
              <a:buClr>
                <a:schemeClr val="accent1"/>
              </a:buClr>
              <a:buFont typeface="+mj-lt"/>
              <a:buAutoNum type="romanUcPeriod"/>
            </a:pPr>
            <a:r>
              <a:rPr lang="en-US" dirty="0"/>
              <a:t>Eventually set a cap on the number of drivers who can drive for Uber and Lyft.</a:t>
            </a:r>
          </a:p>
        </p:txBody>
      </p:sp>
      <p:sp>
        <p:nvSpPr>
          <p:cNvPr id="3" name="Rectangle 2">
            <a:extLst>
              <a:ext uri="{FF2B5EF4-FFF2-40B4-BE49-F238E27FC236}">
                <a16:creationId xmlns:a16="http://schemas.microsoft.com/office/drawing/2014/main" id="{3317F08B-4900-4D74-878E-C2DBC5B083F1}"/>
              </a:ext>
            </a:extLst>
          </p:cNvPr>
          <p:cNvSpPr/>
          <p:nvPr/>
        </p:nvSpPr>
        <p:spPr>
          <a:xfrm>
            <a:off x="704865" y="337164"/>
            <a:ext cx="4807598" cy="800219"/>
          </a:xfrm>
          <a:prstGeom prst="rect">
            <a:avLst/>
          </a:prstGeom>
        </p:spPr>
        <p:txBody>
          <a:bodyPr wrap="none">
            <a:spAutoFit/>
          </a:bodyPr>
          <a:lstStyle/>
          <a:p>
            <a:pPr algn="ctr"/>
            <a:r>
              <a:rPr lang="en-US" sz="2800" dirty="0"/>
              <a:t>Pearson correlation test results:</a:t>
            </a:r>
          </a:p>
          <a:p>
            <a:endParaRPr lang="en-US" dirty="0">
              <a:solidFill>
                <a:schemeClr val="accent1"/>
              </a:solidFill>
            </a:endParaRPr>
          </a:p>
        </p:txBody>
      </p:sp>
      <p:pic>
        <p:nvPicPr>
          <p:cNvPr id="7" name="Picture 6">
            <a:extLst>
              <a:ext uri="{FF2B5EF4-FFF2-40B4-BE49-F238E27FC236}">
                <a16:creationId xmlns:a16="http://schemas.microsoft.com/office/drawing/2014/main" id="{2E4394AB-E183-4EF4-86E2-5D202F27D5D6}"/>
              </a:ext>
            </a:extLst>
          </p:cNvPr>
          <p:cNvPicPr>
            <a:picLocks noChangeAspect="1"/>
          </p:cNvPicPr>
          <p:nvPr/>
        </p:nvPicPr>
        <p:blipFill rotWithShape="1">
          <a:blip r:embed="rId2"/>
          <a:srcRect l="27524" t="74304" r="23471" b="12691"/>
          <a:stretch/>
        </p:blipFill>
        <p:spPr>
          <a:xfrm>
            <a:off x="227633" y="1137383"/>
            <a:ext cx="5974673" cy="891911"/>
          </a:xfrm>
          <a:prstGeom prst="rect">
            <a:avLst/>
          </a:prstGeom>
        </p:spPr>
      </p:pic>
      <p:sp>
        <p:nvSpPr>
          <p:cNvPr id="8" name="Rectangle 7">
            <a:extLst>
              <a:ext uri="{FF2B5EF4-FFF2-40B4-BE49-F238E27FC236}">
                <a16:creationId xmlns:a16="http://schemas.microsoft.com/office/drawing/2014/main" id="{9D53B529-4A0B-4B7F-8B68-124E7514DDFA}"/>
              </a:ext>
            </a:extLst>
          </p:cNvPr>
          <p:cNvSpPr/>
          <p:nvPr/>
        </p:nvSpPr>
        <p:spPr>
          <a:xfrm>
            <a:off x="158882" y="2125747"/>
            <a:ext cx="6043424" cy="3416320"/>
          </a:xfrm>
          <a:prstGeom prst="rect">
            <a:avLst/>
          </a:prstGeom>
        </p:spPr>
        <p:txBody>
          <a:bodyPr wrap="square">
            <a:spAutoFit/>
          </a:bodyPr>
          <a:lstStyle/>
          <a:p>
            <a:r>
              <a:rPr lang="en-US" dirty="0"/>
              <a:t>Pearson correlation coefficient: 0.98</a:t>
            </a:r>
          </a:p>
          <a:p>
            <a:r>
              <a:rPr lang="en-US" dirty="0">
                <a:solidFill>
                  <a:srgbClr val="333333"/>
                </a:solidFill>
                <a:latin typeface="Open Sans"/>
              </a:rPr>
              <a:t>P-Value: 0.011955979874283209</a:t>
            </a:r>
          </a:p>
          <a:p>
            <a:endParaRPr lang="en-US" dirty="0">
              <a:solidFill>
                <a:srgbClr val="333333"/>
              </a:solidFill>
              <a:latin typeface="Open Sans"/>
            </a:endParaRPr>
          </a:p>
          <a:p>
            <a:r>
              <a:rPr lang="en-US" dirty="0">
                <a:solidFill>
                  <a:srgbClr val="333333"/>
                </a:solidFill>
                <a:latin typeface="Open Sans"/>
              </a:rPr>
              <a:t>Positive correlations imply that as x increases, so does y. </a:t>
            </a:r>
          </a:p>
          <a:p>
            <a:endParaRPr lang="en-US" dirty="0">
              <a:solidFill>
                <a:srgbClr val="333333"/>
              </a:solidFill>
              <a:latin typeface="Open Sans"/>
            </a:endParaRPr>
          </a:p>
          <a:p>
            <a:r>
              <a:rPr lang="en-US" dirty="0">
                <a:solidFill>
                  <a:srgbClr val="333333"/>
                </a:solidFill>
                <a:latin typeface="Open Sans"/>
              </a:rPr>
              <a:t>0.98 There fore this hypothesis states that as rideshare counts increase so will the amount of violations.</a:t>
            </a:r>
          </a:p>
          <a:p>
            <a:endParaRPr lang="en-US" dirty="0">
              <a:solidFill>
                <a:srgbClr val="333333"/>
              </a:solidFill>
              <a:latin typeface="Open Sans"/>
            </a:endParaRPr>
          </a:p>
          <a:p>
            <a:r>
              <a:rPr lang="en-US" dirty="0">
                <a:solidFill>
                  <a:srgbClr val="333333"/>
                </a:solidFill>
                <a:latin typeface="Open Sans"/>
              </a:rPr>
              <a:t>With a P-Value: of roughly 0.012 most would reject the null hypothesis.</a:t>
            </a:r>
          </a:p>
          <a:p>
            <a:endParaRPr lang="en-US" dirty="0">
              <a:solidFill>
                <a:srgbClr val="333333"/>
              </a:solidFill>
              <a:latin typeface="Open Sans"/>
            </a:endParaRPr>
          </a:p>
          <a:p>
            <a:r>
              <a:rPr lang="en-US" dirty="0">
                <a:solidFill>
                  <a:srgbClr val="333333"/>
                </a:solidFill>
                <a:latin typeface="Open Sans"/>
              </a:rPr>
              <a:t>Leave it up to you.</a:t>
            </a:r>
            <a:endParaRPr lang="en-US" dirty="0"/>
          </a:p>
        </p:txBody>
      </p:sp>
      <p:sp>
        <p:nvSpPr>
          <p:cNvPr id="9" name="Rectangle 8">
            <a:extLst>
              <a:ext uri="{FF2B5EF4-FFF2-40B4-BE49-F238E27FC236}">
                <a16:creationId xmlns:a16="http://schemas.microsoft.com/office/drawing/2014/main" id="{D667FE0B-F00F-47D1-807B-E08071415012}"/>
              </a:ext>
            </a:extLst>
          </p:cNvPr>
          <p:cNvSpPr/>
          <p:nvPr/>
        </p:nvSpPr>
        <p:spPr>
          <a:xfrm>
            <a:off x="408372" y="174756"/>
            <a:ext cx="11700770" cy="634607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69616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914400" lvl="1" indent="-457200">
              <a:buFont typeface="+mj-lt"/>
              <a:buAutoNum type="arabicPeriod"/>
            </a:pPr>
            <a:endParaRPr lang="en-US" dirty="0"/>
          </a:p>
          <a:p>
            <a:pPr marL="914400" lvl="1" indent="-457200">
              <a:buFont typeface="+mj-lt"/>
              <a:buAutoNum type="arabicPeriod"/>
            </a:pPr>
            <a:r>
              <a:rPr lang="en-US" dirty="0"/>
              <a:t>Speed Camera Data</a:t>
            </a:r>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802</TotalTime>
  <Words>619</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Open Sans</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Most Active Speed Cameras</vt:lpstr>
      <vt:lpstr>Analysis (3) – Rideshare Rides per Year</vt:lpstr>
      <vt:lpstr>Analysis</vt:lpstr>
      <vt:lpstr>Analysis (3) – Pearson Correlation Test</vt:lpstr>
      <vt:lpstr>Discussion of Findings</vt:lpstr>
      <vt:lpstr>Post Mortem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Eduardo Licea</cp:lastModifiedBy>
  <cp:revision>27</cp:revision>
  <dcterms:created xsi:type="dcterms:W3CDTF">2019-07-03T01:12:31Z</dcterms:created>
  <dcterms:modified xsi:type="dcterms:W3CDTF">2019-07-06T13:29:58Z</dcterms:modified>
</cp:coreProperties>
</file>